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88163" cy="9623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638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51217036937584"/>
          <c:y val="2.7749598114650477E-2"/>
          <c:w val="0.86269645550825702"/>
          <c:h val="0.81218108700823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НМТ 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склали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11.62</c:v>
                </c:pt>
                <c:pt idx="3">
                  <c:v>34.880000000000003</c:v>
                </c:pt>
                <c:pt idx="4">
                  <c:v>37.200000000000003</c:v>
                </c:pt>
                <c:pt idx="5">
                  <c:v>16.27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01E-BFB3-3E3BD1CFED3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НМТ 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склали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26</c:v>
                </c:pt>
                <c:pt idx="3">
                  <c:v>47</c:v>
                </c:pt>
                <c:pt idx="4">
                  <c:v>16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0-401E-BFB3-3E3BD1CFED3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НМТ 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склали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47</c:v>
                </c:pt>
                <c:pt idx="4">
                  <c:v>44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40-401E-BFB3-3E3BD1CFE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9959023"/>
        <c:axId val="2059957775"/>
      </c:barChart>
      <c:catAx>
        <c:axId val="20599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7775"/>
        <c:crosses val="autoZero"/>
        <c:auto val="1"/>
        <c:lblAlgn val="ctr"/>
        <c:lblOffset val="100"/>
        <c:noMultiLvlLbl val="0"/>
      </c:catAx>
      <c:valAx>
        <c:axId val="20599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 err="1" smtClean="0">
                    <a:solidFill>
                      <a:srgbClr val="FF0000"/>
                    </a:solidFill>
                  </a:rPr>
                  <a:t>Кількість</a:t>
                </a:r>
                <a:r>
                  <a:rPr lang="ru-RU" dirty="0" smtClean="0">
                    <a:solidFill>
                      <a:srgbClr val="FF0000"/>
                    </a:solidFill>
                  </a:rPr>
                  <a:t> у  %</a:t>
                </a:r>
                <a:endParaRPr lang="ru-RU" dirty="0">
                  <a:solidFill>
                    <a:srgbClr val="FF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804172359598495E-2"/>
          <c:y val="0.84958350063776689"/>
          <c:w val="0.93012284886154528"/>
          <c:h val="0.13840368632558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НМТ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30.2</c:v>
                </c:pt>
                <c:pt idx="3">
                  <c:v>46.51</c:v>
                </c:pt>
                <c:pt idx="4">
                  <c:v>9.3000000000000007</c:v>
                </c:pt>
                <c:pt idx="5">
                  <c:v>13.95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01E-BFB3-3E3BD1CFED3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НМТ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6"/>
                <c:pt idx="0">
                  <c:v>3</c:v>
                </c:pt>
                <c:pt idx="1">
                  <c:v>11</c:v>
                </c:pt>
                <c:pt idx="2">
                  <c:v>28</c:v>
                </c:pt>
                <c:pt idx="3">
                  <c:v>38</c:v>
                </c:pt>
                <c:pt idx="4">
                  <c:v>11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0-401E-BFB3-3E3BD1CFED3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НМТ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Аркуш1!$D$2:$D$7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31</c:v>
                </c:pt>
                <c:pt idx="3">
                  <c:v>41</c:v>
                </c:pt>
                <c:pt idx="4">
                  <c:v>9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5-46F1-A163-C287FD4D60F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9959023"/>
        <c:axId val="2059957775"/>
      </c:barChart>
      <c:catAx>
        <c:axId val="20599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7775"/>
        <c:crosses val="autoZero"/>
        <c:auto val="1"/>
        <c:lblAlgn val="ctr"/>
        <c:lblOffset val="100"/>
        <c:noMultiLvlLbl val="0"/>
      </c:catAx>
      <c:valAx>
        <c:axId val="20599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Кількість у 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НМТ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11.62</c:v>
                </c:pt>
                <c:pt idx="3">
                  <c:v>53.48</c:v>
                </c:pt>
                <c:pt idx="4">
                  <c:v>11.62</c:v>
                </c:pt>
                <c:pt idx="5">
                  <c:v>23.25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01E-BFB3-3E3BD1CFED3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НМТ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33</c:v>
                </c:pt>
                <c:pt idx="3">
                  <c:v>50</c:v>
                </c:pt>
                <c:pt idx="4">
                  <c:v>0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0-401E-BFB3-3E3BD1CFED3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НМТ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Аркуш1!$D$2:$D$7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28</c:v>
                </c:pt>
                <c:pt idx="3">
                  <c:v>44</c:v>
                </c:pt>
                <c:pt idx="4">
                  <c:v>19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9-4234-A822-52613305E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9959023"/>
        <c:axId val="2059957775"/>
      </c:barChart>
      <c:catAx>
        <c:axId val="20599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7775"/>
        <c:crosses val="autoZero"/>
        <c:auto val="1"/>
        <c:lblAlgn val="ctr"/>
        <c:lblOffset val="100"/>
        <c:noMultiLvlLbl val="0"/>
      </c:catAx>
      <c:valAx>
        <c:axId val="20599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 err="1" smtClean="0">
                    <a:solidFill>
                      <a:srgbClr val="FF0000"/>
                    </a:solidFill>
                  </a:rPr>
                  <a:t>Кількість</a:t>
                </a:r>
                <a:r>
                  <a:rPr lang="ru-RU" dirty="0" smtClean="0">
                    <a:solidFill>
                      <a:srgbClr val="FF0000"/>
                    </a:solidFill>
                  </a:rPr>
                  <a:t> у %</a:t>
                </a:r>
                <a:endParaRPr lang="ru-RU" dirty="0">
                  <a:solidFill>
                    <a:srgbClr val="FF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4599752686803E-2"/>
          <c:y val="2.3405176385619127E-2"/>
          <c:w val="0.89244615027913654"/>
          <c:h val="0.83230753331311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НМТ 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620-40B7-80EF-AD5C9678F8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38</c:v>
                </c:pt>
                <c:pt idx="3">
                  <c:v>34</c:v>
                </c:pt>
                <c:pt idx="4">
                  <c:v>3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01E-BFB3-3E3BD1CFED3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НМТ 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6"/>
                <c:pt idx="0">
                  <c:v>0</c:v>
                </c:pt>
                <c:pt idx="1">
                  <c:v>13</c:v>
                </c:pt>
                <c:pt idx="2">
                  <c:v>6</c:v>
                </c:pt>
                <c:pt idx="3">
                  <c:v>31</c:v>
                </c:pt>
                <c:pt idx="4">
                  <c:v>38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C5-4E70-8D9C-3AA00F33B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9959023"/>
        <c:axId val="2059957775"/>
      </c:barChart>
      <c:catAx>
        <c:axId val="20599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7775"/>
        <c:crosses val="autoZero"/>
        <c:auto val="1"/>
        <c:lblAlgn val="ctr"/>
        <c:lblOffset val="100"/>
        <c:noMultiLvlLbl val="0"/>
      </c:catAx>
      <c:valAx>
        <c:axId val="20599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 err="1" smtClean="0">
                    <a:solidFill>
                      <a:srgbClr val="FF0000"/>
                    </a:solidFill>
                  </a:rPr>
                  <a:t>Кількість</a:t>
                </a:r>
                <a:r>
                  <a:rPr lang="ru-RU" dirty="0" smtClean="0">
                    <a:solidFill>
                      <a:srgbClr val="FF0000"/>
                    </a:solidFill>
                  </a:rPr>
                  <a:t> у %</a:t>
                </a:r>
                <a:endParaRPr lang="ru-RU" dirty="0">
                  <a:solidFill>
                    <a:srgbClr val="FF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4599752686803E-2"/>
          <c:y val="2.3405176385619127E-2"/>
          <c:w val="0.89244615027913654"/>
          <c:h val="0.83230753331311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НМТ 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620-40B7-80EF-AD5C9678F8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Не склав</c:v>
                </c:pt>
                <c:pt idx="1">
                  <c:v>100-120</c:v>
                </c:pt>
                <c:pt idx="2">
                  <c:v>121-140</c:v>
                </c:pt>
                <c:pt idx="3">
                  <c:v>141-160</c:v>
                </c:pt>
                <c:pt idx="4">
                  <c:v>161-180</c:v>
                </c:pt>
                <c:pt idx="5">
                  <c:v>181-200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2">
                  <c:v>70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01E-BFB3-3E3BD1CFE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9959023"/>
        <c:axId val="2059957775"/>
      </c:barChart>
      <c:catAx>
        <c:axId val="20599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7775"/>
        <c:crosses val="autoZero"/>
        <c:auto val="1"/>
        <c:lblAlgn val="ctr"/>
        <c:lblOffset val="100"/>
        <c:noMultiLvlLbl val="0"/>
      </c:catAx>
      <c:valAx>
        <c:axId val="20599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Кількість у 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99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76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75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906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66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2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4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19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74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01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0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221D8-C9D8-4F5B-A45D-9A6F089DD176}" type="datetimeFigureOut">
              <a:rPr lang="ru-RU" smtClean="0"/>
              <a:t>05.07.2024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83F3D-1111-4391-9E32-32648DAF8C2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3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898" y="921154"/>
            <a:ext cx="1147110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Моніторинг складання </a:t>
            </a:r>
            <a:br>
              <a:rPr lang="uk-U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uk-U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НМТ-2022, 2023, 2024</a:t>
            </a:r>
            <a:endParaRPr lang="ru-RU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8" name="Picture 4" descr="Фінальна інструкція до НМТ 2022: дати, запрошення, е-кабінет, мотиваційний  лис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671" y="3149600"/>
            <a:ext cx="7216119" cy="3322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НМТ–2024: перелік предметів і строки проведення » Профспілка працівників  освіти і науки Україн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71" y="2871741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49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360" y="0"/>
            <a:ext cx="10515600" cy="721995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 мова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2366113513"/>
              </p:ext>
            </p:extLst>
          </p:nvPr>
        </p:nvGraphicFramePr>
        <p:xfrm>
          <a:off x="1910080" y="514773"/>
          <a:ext cx="10129520" cy="6343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кутник 8"/>
          <p:cNvSpPr/>
          <p:nvPr/>
        </p:nvSpPr>
        <p:spPr>
          <a:xfrm>
            <a:off x="92364" y="1145308"/>
            <a:ext cx="1899920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Ламанова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С.В.,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Голозубова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Ю.М.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92364" y="4672214"/>
            <a:ext cx="2087418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Середній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154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92364" y="2731654"/>
            <a:ext cx="2087418" cy="840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69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449" y="90805"/>
            <a:ext cx="10515600" cy="742315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1021873670"/>
              </p:ext>
            </p:extLst>
          </p:nvPr>
        </p:nvGraphicFramePr>
        <p:xfrm>
          <a:off x="2489199" y="252676"/>
          <a:ext cx="8928101" cy="6491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124692" y="1681037"/>
            <a:ext cx="2010756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Котлярова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О.М.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80110" y="4712854"/>
            <a:ext cx="1899920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Середній бал - 143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74108" y="3024428"/>
            <a:ext cx="1961340" cy="840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бал - 146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6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40" y="113771"/>
            <a:ext cx="10515600" cy="93271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Історія України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1032451819"/>
              </p:ext>
            </p:extLst>
          </p:nvPr>
        </p:nvGraphicFramePr>
        <p:xfrm>
          <a:off x="1849120" y="782321"/>
          <a:ext cx="8798560" cy="589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103447" y="2161308"/>
            <a:ext cx="1745673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Штанагей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С.Е.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03447" y="5383414"/>
            <a:ext cx="1899920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бал - 149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6324" y="3696389"/>
            <a:ext cx="1899920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бал -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934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40" y="113771"/>
            <a:ext cx="10515600" cy="93271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Англійська мова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4229556154"/>
              </p:ext>
            </p:extLst>
          </p:nvPr>
        </p:nvGraphicFramePr>
        <p:xfrm>
          <a:off x="2198254" y="810030"/>
          <a:ext cx="7123546" cy="553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49875" y="1320798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Кахраманоглу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А.В.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1118" y="5320145"/>
            <a:ext cx="1995053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Середній бал - 149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00212" y="3893125"/>
            <a:ext cx="1981662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бал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153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9469120" y="1741053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Німецька мова:</a:t>
            </a:r>
          </a:p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випускниця  - 169 балів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9469120" y="3620653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Біологія:</a:t>
            </a:r>
          </a:p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випускниця  - 188 балів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34173" y="2598649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випускників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93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40" y="113771"/>
            <a:ext cx="10515600" cy="93271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 література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49912443"/>
              </p:ext>
            </p:extLst>
          </p:nvPr>
        </p:nvGraphicFramePr>
        <p:xfrm>
          <a:off x="2198254" y="810030"/>
          <a:ext cx="8798560" cy="589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0" y="2161308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Ламанова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С.В.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66039" y="5181600"/>
            <a:ext cx="1899920" cy="8405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Середній бал - 140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50107" y="3671454"/>
            <a:ext cx="2031999" cy="84050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випускники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982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TM04033927[[fn=Основна подія]]</Template>
  <TotalTime>651</TotalTime>
  <Words>112</Words>
  <Application>Microsoft Office PowerPoint</Application>
  <PresentationFormat>Широкий екран</PresentationFormat>
  <Paragraphs>31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Calibri</vt:lpstr>
      <vt:lpstr>Calibri Light</vt:lpstr>
      <vt:lpstr>Times New Roman</vt:lpstr>
      <vt:lpstr>Тема Office</vt:lpstr>
      <vt:lpstr>Моніторинг складання  НМТ-2022, 2023, 2024</vt:lpstr>
      <vt:lpstr>Українська мова</vt:lpstr>
      <vt:lpstr>Математика</vt:lpstr>
      <vt:lpstr>Історія України</vt:lpstr>
      <vt:lpstr>Англійська мова</vt:lpstr>
      <vt:lpstr>Українська література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Моніторинг складання  ЗНО-2021 та НМТ-2022</dc:title>
  <dc:creator>user</dc:creator>
  <cp:lastModifiedBy>user</cp:lastModifiedBy>
  <cp:revision>32</cp:revision>
  <cp:lastPrinted>2024-07-05T08:02:37Z</cp:lastPrinted>
  <dcterms:created xsi:type="dcterms:W3CDTF">2023-03-02T10:06:51Z</dcterms:created>
  <dcterms:modified xsi:type="dcterms:W3CDTF">2024-07-05T08:03:02Z</dcterms:modified>
</cp:coreProperties>
</file>